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3"/>
  </p:notesMasterIdLst>
  <p:sldIdLst>
    <p:sldId id="1192" r:id="rId2"/>
    <p:sldId id="1119" r:id="rId3"/>
    <p:sldId id="1195" r:id="rId4"/>
    <p:sldId id="1121" r:id="rId5"/>
    <p:sldId id="1127" r:id="rId6"/>
    <p:sldId id="1155" r:id="rId7"/>
    <p:sldId id="1156" r:id="rId8"/>
    <p:sldId id="1157" r:id="rId9"/>
    <p:sldId id="1159" r:id="rId10"/>
    <p:sldId id="1161" r:id="rId11"/>
    <p:sldId id="1163" r:id="rId12"/>
    <p:sldId id="1164" r:id="rId13"/>
    <p:sldId id="1168" r:id="rId14"/>
    <p:sldId id="1183" r:id="rId15"/>
    <p:sldId id="1196" r:id="rId16"/>
    <p:sldId id="1197" r:id="rId17"/>
    <p:sldId id="1185" r:id="rId18"/>
    <p:sldId id="1189" r:id="rId19"/>
    <p:sldId id="1191" r:id="rId20"/>
    <p:sldId id="1198" r:id="rId21"/>
    <p:sldId id="119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CC0000"/>
    <a:srgbClr val="8F4D11"/>
    <a:srgbClr val="0179C0"/>
    <a:srgbClr val="EABE78"/>
    <a:srgbClr val="006600"/>
    <a:srgbClr val="D9B247"/>
    <a:srgbClr val="66CCFF"/>
    <a:srgbClr val="4A206A"/>
    <a:srgbClr val="BC8F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 autoAdjust="0"/>
    <p:restoredTop sz="88790" autoAdjust="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63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C1418D-6242-42A5-86AA-CEC44190CF3C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4119-FA8E-43B6-B5E5-13462C54C574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C98A-1D1D-4FF8-8D23-1FB29A2D43DA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5D71-4AB0-45A9-9412-0874295AFBBA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E260-A379-4F7C-8367-438910F0CFEB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9CF0-85AD-4DA8-B752-A470570E5501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99C2-C3F9-4DA8-A488-AAD73537CC2A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E53C-80C3-4080-833F-AAF4D3A5207C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DC8D-666F-4DB3-AE1F-524489DDAEC6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904A-5B62-4689-AE83-930E999B2BE8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3DB4-2F33-4F9E-BC68-B9A91A399CBE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24B7-73B4-4EED-B655-348ADB10568A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4F3-479D-4A41-8976-F0F60C44F117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F112-8FB5-4934-BCC2-9B4DEE92DA1B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2B5E-D8B6-4EAC-B8F2-32EC711DB3B5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490D-7449-4F3D-B1AD-4AFF1E3749FE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09CE-9154-48AB-80E2-A602D720DAAD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2FEE1-CFE2-4A50-B120-681D42CFE285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6900" y="2380582"/>
            <a:ext cx="6815669" cy="2034664"/>
          </a:xfrm>
        </p:spPr>
        <p:txBody>
          <a:bodyPr/>
          <a:lstStyle/>
          <a:p>
            <a:r>
              <a:rPr lang="uk-UA" sz="4400" b="1" dirty="0" smtClean="0">
                <a:solidFill>
                  <a:srgbClr val="3333FF"/>
                </a:solidFill>
              </a:rPr>
              <a:t>“</a:t>
            </a:r>
            <a:r>
              <a:rPr lang="en-US" sz="4400" b="1" dirty="0" smtClean="0">
                <a:solidFill>
                  <a:srgbClr val="3333FF"/>
                </a:solidFill>
              </a:rPr>
              <a:t>Soft skills</a:t>
            </a:r>
            <a:r>
              <a:rPr lang="uk-UA" sz="4400" b="1" dirty="0" smtClean="0">
                <a:solidFill>
                  <a:srgbClr val="3333FF"/>
                </a:solidFill>
              </a:rPr>
              <a:t>: виховуємо приязні взаємини в дитячому </a:t>
            </a:r>
            <a:r>
              <a:rPr lang="uk-UA" sz="4400" b="1" dirty="0" err="1" smtClean="0">
                <a:solidFill>
                  <a:srgbClr val="3333FF"/>
                </a:solidFill>
              </a:rPr>
              <a:t>колективі”</a:t>
            </a: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2900" b="1" dirty="0" err="1" smtClean="0"/>
              <a:t>Спікер-</a:t>
            </a:r>
            <a:endParaRPr lang="uk-UA" sz="2900" b="1" dirty="0" smtClean="0"/>
          </a:p>
          <a:p>
            <a:r>
              <a:rPr lang="uk-UA" sz="2900" b="1" dirty="0" smtClean="0"/>
              <a:t>Ольга </a:t>
            </a:r>
            <a:r>
              <a:rPr lang="uk-UA" sz="2900" b="1" dirty="0" err="1" smtClean="0"/>
              <a:t>Долганова</a:t>
            </a:r>
            <a:r>
              <a:rPr lang="uk-UA" sz="2900" b="1" dirty="0" smtClean="0"/>
              <a:t>, </a:t>
            </a:r>
          </a:p>
          <a:p>
            <a:r>
              <a:rPr lang="uk-UA" sz="2900" b="1" dirty="0" smtClean="0"/>
              <a:t>вихователь-методист</a:t>
            </a:r>
          </a:p>
          <a:p>
            <a:r>
              <a:rPr lang="uk-UA" sz="2900" b="1" dirty="0" smtClean="0"/>
              <a:t> </a:t>
            </a:r>
            <a:r>
              <a:rPr lang="uk-UA" sz="2900" b="1" dirty="0" err="1" smtClean="0"/>
              <a:t>КЗ</a:t>
            </a:r>
            <a:r>
              <a:rPr lang="uk-UA" sz="2900" b="1" dirty="0" smtClean="0"/>
              <a:t> “ДНЗ №38 ВМР”</a:t>
            </a:r>
            <a:endParaRPr lang="ru-RU" sz="2900" b="1" dirty="0" smtClean="0"/>
          </a:p>
          <a:p>
            <a:endParaRPr lang="ru-RU" dirty="0"/>
          </a:p>
        </p:txBody>
      </p:sp>
      <p:pic>
        <p:nvPicPr>
          <p:cNvPr id="4" name="Picture 2" descr="C:\Users\User\Desktop\Долганова О. 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63" y="2761497"/>
            <a:ext cx="2527512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ня\Desktop\ФЕВРАЛЬ\SOFT SKILL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5801" y="1460500"/>
            <a:ext cx="8004822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Переорієнтація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</a:rPr>
              <a:t>гнучких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навичок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ключовою</a:t>
            </a:r>
            <a:r>
              <a:rPr lang="ru-RU" sz="2400" b="1" dirty="0" smtClean="0">
                <a:solidFill>
                  <a:srgbClr val="002060"/>
                </a:solidFill>
              </a:rPr>
              <a:t> ланкою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вирішення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успішності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майбутньої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трудової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діяльності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787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SOFT SKILLS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4330701"/>
            <a:ext cx="7734299" cy="22987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81500"/>
            <a:ext cx="772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Складена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століттями</a:t>
            </a:r>
            <a:r>
              <a:rPr lang="ru-RU" sz="2400" b="1" dirty="0" smtClean="0">
                <a:solidFill>
                  <a:srgbClr val="002060"/>
                </a:solidFill>
              </a:rPr>
              <a:t> педагогічна система не повинна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руйнуватися</a:t>
            </a:r>
            <a:r>
              <a:rPr lang="ru-RU" sz="2400" b="1" dirty="0" smtClean="0">
                <a:solidFill>
                  <a:srgbClr val="002060"/>
                </a:solidFill>
              </a:rPr>
              <a:t>, а повинна </a:t>
            </a:r>
            <a:r>
              <a:rPr lang="ru-RU" sz="2400" b="1" dirty="0" err="1" smtClean="0">
                <a:solidFill>
                  <a:srgbClr val="002060"/>
                </a:solidFill>
              </a:rPr>
              <a:t>еволюціонувати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повинні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зміщуватися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педагогічні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акценти</a:t>
            </a:r>
            <a:r>
              <a:rPr lang="ru-RU" sz="2400" b="1" dirty="0" smtClean="0">
                <a:solidFill>
                  <a:srgbClr val="002060"/>
                </a:solidFill>
              </a:rPr>
              <a:t>. 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д</a:t>
            </a:r>
            <a:r>
              <a:rPr lang="uk-UA" sz="2400" b="1" dirty="0" smtClean="0">
                <a:solidFill>
                  <a:srgbClr val="002060"/>
                </a:solidFill>
              </a:rPr>
              <a:t>і</a:t>
            </a:r>
            <a:r>
              <a:rPr lang="ru-RU" sz="2400" b="1" dirty="0" err="1" smtClean="0">
                <a:solidFill>
                  <a:srgbClr val="002060"/>
                </a:solidFill>
              </a:rPr>
              <a:t>тей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заучування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матеріалу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відпрацювання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одноманітних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методів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вирішення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завдань</a:t>
            </a:r>
            <a:r>
              <a:rPr lang="ru-RU" sz="2400" b="1" dirty="0" smtClean="0">
                <a:solidFill>
                  <a:srgbClr val="002060"/>
                </a:solidFill>
              </a:rPr>
              <a:t>, 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універсальних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компетенцій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908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1000" y="1727438"/>
            <a:ext cx="78232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слухати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бачити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єдину</a:t>
            </a:r>
            <a:r>
              <a:rPr lang="ru-RU" sz="2400" b="1" dirty="0" smtClean="0">
                <a:solidFill>
                  <a:srgbClr val="002060"/>
                </a:solidFill>
              </a:rPr>
              <a:t> мету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знаходити</a:t>
            </a:r>
            <a:r>
              <a:rPr lang="ru-RU" sz="2400" b="1" dirty="0" smtClean="0">
                <a:solidFill>
                  <a:srgbClr val="002060"/>
                </a:solidFill>
              </a:rPr>
              <a:t> точки </a:t>
            </a:r>
            <a:r>
              <a:rPr lang="ru-RU" sz="2400" b="1" dirty="0" err="1" smtClean="0">
                <a:solidFill>
                  <a:srgbClr val="002060"/>
                </a:solidFill>
              </a:rPr>
              <a:t>дотику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загальної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ідеї</a:t>
            </a:r>
            <a:r>
              <a:rPr lang="ru-RU" sz="2400" b="1" dirty="0" smtClean="0">
                <a:solidFill>
                  <a:srgbClr val="002060"/>
                </a:solidFill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</a:rPr>
              <a:t>особистими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амбіціями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готовність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допомогу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підтримати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складній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ситуації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переконувати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знаходити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компроміс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80" y="2217738"/>
            <a:ext cx="323999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Вміння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працювати</a:t>
            </a:r>
            <a:endParaRPr lang="ru-RU" sz="28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команді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8" y="383936"/>
            <a:ext cx="7089858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SOFT SKILLS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5" y="2663246"/>
            <a:ext cx="2300876" cy="2300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ня\Desktop\ДЕКАБРЬ\Блог класса как развивающая образовательная среда\вас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26" y="4145842"/>
            <a:ext cx="2450671" cy="196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1" y="4781997"/>
            <a:ext cx="2048707" cy="2048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143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92599" y="1818935"/>
            <a:ext cx="8035877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ПРИНЦИПИ КОМАНДНОЇ РОБОТИ: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спільні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цінності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Невелика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команді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взаємодоповнюючі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взаємна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відповідальність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значуща</a:t>
            </a:r>
            <a:r>
              <a:rPr lang="ru-RU" sz="2800" b="1" dirty="0" smtClean="0">
                <a:solidFill>
                  <a:srgbClr val="002060"/>
                </a:solidFill>
              </a:rPr>
              <a:t> мета</a:t>
            </a:r>
            <a:endParaRPr lang="ru-RU" sz="2800" dirty="0"/>
          </a:p>
        </p:txBody>
      </p:sp>
      <p:pic>
        <p:nvPicPr>
          <p:cNvPr id="11267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1" y="4781997"/>
            <a:ext cx="2048707" cy="2048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5778" y="383936"/>
            <a:ext cx="7089858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SOFT SKILLS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2324788"/>
            <a:ext cx="2553739" cy="2553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180" y="2217738"/>
            <a:ext cx="323999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Вміння </a:t>
            </a:r>
            <a:r>
              <a:rPr lang="ru-RU" sz="2800" b="1" dirty="0" err="1" smtClean="0">
                <a:solidFill>
                  <a:srgbClr val="002060"/>
                </a:solidFill>
                <a:cs typeface="Arial" pitchFamily="34" charset="0"/>
              </a:rPr>
              <a:t>працювати</a:t>
            </a:r>
            <a:endParaRPr lang="ru-RU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  <a:cs typeface="Arial" pitchFamily="34" charset="0"/>
              </a:rPr>
              <a:t>команді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Таня\Desktop\ФЕВРАЛЬ\SOFT SKILLS\позіті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4900" y="1186747"/>
            <a:ext cx="5643636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ПОЗИТИВНІСТЬ - </a:t>
            </a:r>
            <a:r>
              <a:rPr lang="ru-RU" sz="2400" b="1" dirty="0" err="1" smtClean="0">
                <a:solidFill>
                  <a:srgbClr val="CC0000"/>
                </a:solidFill>
              </a:rPr>
              <a:t>одне</a:t>
            </a:r>
            <a:r>
              <a:rPr lang="ru-RU" sz="2400" b="1" dirty="0" smtClean="0">
                <a:solidFill>
                  <a:srgbClr val="CC0000"/>
                </a:solidFill>
              </a:rPr>
              <a:t> з </a:t>
            </a:r>
            <a:r>
              <a:rPr lang="ru-RU" sz="2400" b="1" dirty="0" err="1" smtClean="0">
                <a:solidFill>
                  <a:srgbClr val="CC0000"/>
                </a:solidFill>
              </a:rPr>
              <a:t>основних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якостей</a:t>
            </a:r>
            <a:r>
              <a:rPr lang="ru-RU" sz="2400" b="1" dirty="0" smtClean="0">
                <a:solidFill>
                  <a:srgbClr val="CC0000"/>
                </a:solidFill>
              </a:rPr>
              <a:t>, </a:t>
            </a:r>
            <a:r>
              <a:rPr lang="ru-RU" sz="2400" b="1" dirty="0" err="1" smtClean="0">
                <a:solidFill>
                  <a:srgbClr val="CC0000"/>
                </a:solidFill>
              </a:rPr>
              <a:t>необхідних</a:t>
            </a:r>
            <a:r>
              <a:rPr lang="ru-RU" sz="2400" b="1" dirty="0" smtClean="0">
                <a:solidFill>
                  <a:srgbClr val="CC0000"/>
                </a:solidFill>
              </a:rPr>
              <a:t> для </a:t>
            </a:r>
            <a:r>
              <a:rPr lang="ru-RU" sz="2400" b="1" dirty="0" err="1" smtClean="0">
                <a:solidFill>
                  <a:srgbClr val="CC0000"/>
                </a:solidFill>
              </a:rPr>
              <a:t>організації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ефективного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спілкування</a:t>
            </a:r>
            <a:endParaRPr lang="ru-RU" sz="2400" b="1" dirty="0" smtClean="0">
              <a:solidFill>
                <a:srgbClr val="CC0000"/>
              </a:solidFill>
            </a:endParaRPr>
          </a:p>
          <a:p>
            <a:pPr algn="just"/>
            <a:endParaRPr lang="ru-RU" sz="2400" b="1" dirty="0" smtClean="0">
              <a:solidFill>
                <a:srgbClr val="CC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ПОЗИТИВНІСТЬ - </a:t>
            </a:r>
            <a:r>
              <a:rPr lang="ru-RU" sz="2400" b="1" dirty="0" err="1" smtClean="0">
                <a:solidFill>
                  <a:srgbClr val="CC0000"/>
                </a:solidFill>
              </a:rPr>
              <a:t>віра</a:t>
            </a:r>
            <a:r>
              <a:rPr lang="ru-RU" sz="2400" b="1" dirty="0" smtClean="0">
                <a:solidFill>
                  <a:srgbClr val="CC0000"/>
                </a:solidFill>
              </a:rPr>
              <a:t> в себе </a:t>
            </a:r>
            <a:r>
              <a:rPr lang="ru-RU" sz="2400" b="1" dirty="0" err="1" smtClean="0">
                <a:solidFill>
                  <a:srgbClr val="CC0000"/>
                </a:solidFill>
              </a:rPr>
              <a:t>і</a:t>
            </a:r>
            <a:r>
              <a:rPr lang="ru-RU" sz="2400" b="1" dirty="0" smtClean="0">
                <a:solidFill>
                  <a:srgbClr val="CC0000"/>
                </a:solidFill>
              </a:rPr>
              <a:t> в </a:t>
            </a:r>
            <a:r>
              <a:rPr lang="ru-RU" sz="2400" b="1" dirty="0" err="1" smtClean="0">
                <a:solidFill>
                  <a:srgbClr val="CC0000"/>
                </a:solidFill>
              </a:rPr>
              <a:t>інших</a:t>
            </a:r>
            <a:r>
              <a:rPr lang="ru-RU" sz="2400" b="1" dirty="0" smtClean="0">
                <a:solidFill>
                  <a:srgbClr val="CC0000"/>
                </a:solidFill>
              </a:rPr>
              <a:t> людей</a:t>
            </a:r>
          </a:p>
          <a:p>
            <a:pPr algn="just"/>
            <a:endParaRPr lang="ru-RU" sz="2400" b="1" dirty="0" smtClean="0">
              <a:solidFill>
                <a:srgbClr val="CC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ПОЗИТИВНІСТЬ - </a:t>
            </a:r>
            <a:r>
              <a:rPr lang="ru-RU" sz="2400" b="1" dirty="0" err="1" smtClean="0">
                <a:solidFill>
                  <a:srgbClr val="CC0000"/>
                </a:solidFill>
              </a:rPr>
              <a:t>такий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погляд</a:t>
            </a:r>
            <a:r>
              <a:rPr lang="ru-RU" sz="2400" b="1" dirty="0" smtClean="0">
                <a:solidFill>
                  <a:srgbClr val="CC0000"/>
                </a:solidFill>
              </a:rPr>
              <a:t> на </a:t>
            </a:r>
            <a:r>
              <a:rPr lang="ru-RU" sz="2400" b="1" dirty="0" err="1" smtClean="0">
                <a:solidFill>
                  <a:srgbClr val="CC0000"/>
                </a:solidFill>
              </a:rPr>
              <a:t>світ</a:t>
            </a:r>
            <a:r>
              <a:rPr lang="ru-RU" sz="2400" b="1" dirty="0" smtClean="0">
                <a:solidFill>
                  <a:srgbClr val="CC0000"/>
                </a:solidFill>
              </a:rPr>
              <a:t>, при </a:t>
            </a:r>
            <a:r>
              <a:rPr lang="ru-RU" sz="2400" b="1" dirty="0" err="1" smtClean="0">
                <a:solidFill>
                  <a:srgbClr val="CC0000"/>
                </a:solidFill>
              </a:rPr>
              <a:t>якому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людина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може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дивитися</a:t>
            </a:r>
            <a:r>
              <a:rPr lang="ru-RU" sz="2400" b="1" dirty="0" smtClean="0">
                <a:solidFill>
                  <a:srgbClr val="CC0000"/>
                </a:solidFill>
              </a:rPr>
              <a:t> на </a:t>
            </a:r>
            <a:r>
              <a:rPr lang="ru-RU" sz="2400" b="1" dirty="0" err="1" smtClean="0">
                <a:solidFill>
                  <a:srgbClr val="CC0000"/>
                </a:solidFill>
              </a:rPr>
              <a:t>події</a:t>
            </a:r>
            <a:r>
              <a:rPr lang="ru-RU" sz="2400" b="1" dirty="0" smtClean="0">
                <a:solidFill>
                  <a:srgbClr val="CC0000"/>
                </a:solidFill>
              </a:rPr>
              <a:t> з </a:t>
            </a:r>
            <a:r>
              <a:rPr lang="ru-RU" sz="2400" b="1" dirty="0" err="1" smtClean="0">
                <a:solidFill>
                  <a:srgbClr val="CC0000"/>
                </a:solidFill>
              </a:rPr>
              <a:t>різних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сторін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і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вважає</a:t>
            </a:r>
            <a:r>
              <a:rPr lang="ru-RU" sz="2400" b="1" dirty="0" smtClean="0">
                <a:solidFill>
                  <a:srgbClr val="CC0000"/>
                </a:solidFill>
              </a:rPr>
              <a:t> за </a:t>
            </a:r>
            <a:r>
              <a:rPr lang="ru-RU" sz="2400" b="1" dirty="0" err="1" smtClean="0">
                <a:solidFill>
                  <a:srgbClr val="CC0000"/>
                </a:solidFill>
              </a:rPr>
              <a:t>краще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знаходити</a:t>
            </a:r>
            <a:r>
              <a:rPr lang="ru-RU" sz="2400" b="1" dirty="0" smtClean="0">
                <a:solidFill>
                  <a:srgbClr val="CC0000"/>
                </a:solidFill>
              </a:rPr>
              <a:t> позитив у </a:t>
            </a:r>
            <a:r>
              <a:rPr lang="ru-RU" sz="2400" b="1" dirty="0" err="1" smtClean="0">
                <a:solidFill>
                  <a:srgbClr val="CC0000"/>
                </a:solidFill>
              </a:rPr>
              <a:t>всьому</a:t>
            </a:r>
            <a:r>
              <a:rPr lang="ru-RU" sz="2400" b="1" dirty="0" smtClean="0">
                <a:solidFill>
                  <a:srgbClr val="CC0000"/>
                </a:solidFill>
              </a:rPr>
              <a:t>, </a:t>
            </a:r>
            <a:r>
              <a:rPr lang="ru-RU" sz="2400" b="1" dirty="0" err="1" smtClean="0">
                <a:solidFill>
                  <a:srgbClr val="CC0000"/>
                </a:solidFill>
              </a:rPr>
              <a:t>що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його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оточує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876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583" y="478924"/>
            <a:ext cx="4975941" cy="3618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428" y="495304"/>
            <a:ext cx="4685188" cy="35124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1211" y="4720436"/>
            <a:ext cx="552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3333FF"/>
                </a:solidFill>
              </a:rPr>
              <a:t>Спільне</a:t>
            </a:r>
            <a:r>
              <a:rPr lang="ru-RU" sz="3600" b="1" dirty="0" smtClean="0">
                <a:solidFill>
                  <a:srgbClr val="3333FF"/>
                </a:solidFill>
              </a:rPr>
              <a:t> коло</a:t>
            </a:r>
            <a:endParaRPr lang="ru-RU" sz="3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8" name="Picture 4" descr="Компліменти | Light box, Library, Light"/>
          <p:cNvPicPr>
            <a:picLocks noChangeAspect="1" noChangeArrowheads="1"/>
          </p:cNvPicPr>
          <p:nvPr/>
        </p:nvPicPr>
        <p:blipFill>
          <a:blip r:embed="rId2" cstate="print"/>
          <a:srcRect l="16048" t="17905" r="15476"/>
          <a:stretch>
            <a:fillRect/>
          </a:stretch>
        </p:blipFill>
        <p:spPr bwMode="auto">
          <a:xfrm>
            <a:off x="5185954" y="574766"/>
            <a:ext cx="6261463" cy="5630091"/>
          </a:xfrm>
          <a:prstGeom prst="rect">
            <a:avLst/>
          </a:prstGeom>
          <a:noFill/>
        </p:spPr>
      </p:pic>
      <p:pic>
        <p:nvPicPr>
          <p:cNvPr id="1030" name="Picture 6" descr="12&amp;quot; (30 см) Компліменти на укр. пастель ассорти Everts Малайзия 1197, цена  5.15 грн - Prom.ua (ID#137230265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927465"/>
            <a:ext cx="5277393" cy="52773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я\Desktop\ФЕВРАЛЬ\SOFT SKILLS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7703" y="1623042"/>
            <a:ext cx="8882835" cy="646331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002060"/>
                </a:solidFill>
              </a:rPr>
              <a:t>Скинька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подяки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146" name="Picture 2" descr="Скринька цікавих завдань &amp;quot; Прикметник&amp;quot; до уроку української мови в 6 кла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023" y="2519952"/>
            <a:ext cx="4338048" cy="433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41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іти, які вражають – Матвіївська сільська 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228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969565"/>
            <a:ext cx="7354957" cy="155050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966221"/>
            <a:ext cx="73284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Більшість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сучасних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надто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впевнені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собі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високий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рівень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тривожності</a:t>
            </a:r>
            <a:r>
              <a:rPr lang="ru-RU" sz="2400" b="1" dirty="0" smtClean="0">
                <a:solidFill>
                  <a:srgbClr val="002060"/>
                </a:solidFill>
              </a:rPr>
              <a:t>. 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Навчаючись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садочку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діти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повинні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розвивати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соціальні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ставати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впевненими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собі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своїх</a:t>
            </a:r>
            <a:r>
              <a:rPr lang="ru-RU" sz="2400" b="1" dirty="0" smtClean="0">
                <a:solidFill>
                  <a:srgbClr val="002060"/>
                </a:solidFill>
              </a:rPr>
              <a:t> силах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265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я\Desktop\ФЕВРАЛЬ\SOFT SKILLS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0" y="-1"/>
            <a:ext cx="7620000" cy="20408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58748" y="0"/>
            <a:ext cx="76332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SOFT SKILLS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розвивати</a:t>
            </a:r>
            <a:r>
              <a:rPr lang="ru-RU" sz="2400" b="1" dirty="0" smtClean="0"/>
              <a:t> з самого </a:t>
            </a:r>
            <a:r>
              <a:rPr lang="ru-RU" sz="2400" b="1" dirty="0" err="1" smtClean="0"/>
              <a:t>дитинства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важливо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враховувати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сензитивний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період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звертати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увагу</a:t>
            </a:r>
            <a:r>
              <a:rPr lang="ru-RU" sz="2400" b="1" dirty="0" smtClean="0"/>
              <a:t> на те,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зараз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дитиною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психологічному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плані</a:t>
            </a:r>
            <a:r>
              <a:rPr lang="ru-RU" sz="2400" b="1" dirty="0" smtClean="0"/>
              <a:t>, яка у </a:t>
            </a:r>
            <a:r>
              <a:rPr lang="ru-RU" sz="2400" b="1" dirty="0" err="1" smtClean="0"/>
              <a:t>неї</a:t>
            </a:r>
            <a:r>
              <a:rPr lang="ru-RU" sz="2400" b="1" dirty="0" smtClean="0"/>
              <a:t> </a:t>
            </a:r>
            <a:r>
              <a:rPr lang="ru-RU" sz="2400" b="1" smtClean="0"/>
              <a:t>провідна </a:t>
            </a:r>
            <a:r>
              <a:rPr lang="ru-RU" sz="2400" b="1" dirty="0" err="1" smtClean="0"/>
              <a:t>діяльність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08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ЕВРАЛЬ\SOFT SKILL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7337" y="1451536"/>
            <a:ext cx="8714663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</a:rPr>
              <a:t>сучасному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щоб</a:t>
            </a:r>
            <a:r>
              <a:rPr lang="ru-RU" sz="2400" b="1" dirty="0" smtClean="0">
                <a:solidFill>
                  <a:srgbClr val="002060"/>
                </a:solidFill>
              </a:rPr>
              <a:t> бути </a:t>
            </a:r>
            <a:r>
              <a:rPr lang="ru-RU" sz="2400" b="1" dirty="0" err="1" smtClean="0">
                <a:solidFill>
                  <a:srgbClr val="002060"/>
                </a:solidFill>
              </a:rPr>
              <a:t>успішним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недостатньо</a:t>
            </a:r>
            <a:r>
              <a:rPr lang="ru-RU" sz="2400" b="1" dirty="0" smtClean="0">
                <a:solidFill>
                  <a:srgbClr val="002060"/>
                </a:solidFill>
              </a:rPr>
              <a:t> одних </a:t>
            </a:r>
            <a:r>
              <a:rPr lang="ru-RU" sz="24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глибоких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знань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трудового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досвіду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щось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Але 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</a:rPr>
              <a:t>щось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вчать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uk-UA" sz="2400" b="1" dirty="0" smtClean="0">
                <a:solidFill>
                  <a:srgbClr val="002060"/>
                </a:solidFill>
              </a:rPr>
              <a:t>закладах освіти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206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86447" y="4385995"/>
            <a:ext cx="7249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Презентація</a:t>
            </a:r>
            <a:r>
              <a:rPr lang="ru-RU" dirty="0" smtClean="0"/>
              <a:t> для </a:t>
            </a:r>
            <a:r>
              <a:rPr lang="ru-RU" dirty="0" err="1" smtClean="0"/>
              <a:t>педагогів</a:t>
            </a:r>
            <a:r>
              <a:rPr lang="ru-RU" dirty="0" smtClean="0"/>
              <a:t> "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треба </a:t>
            </a:r>
            <a:r>
              <a:rPr lang="ru-RU" dirty="0" err="1" smtClean="0"/>
              <a:t>розвивати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? SOFT SKILLS"</a:t>
            </a:r>
          </a:p>
          <a:p>
            <a:r>
              <a:rPr lang="en-ZA" u="sng" dirty="0" smtClean="0">
                <a:solidFill>
                  <a:srgbClr val="3333FF"/>
                </a:solidFill>
              </a:rPr>
              <a:t>https://naurok.com.ua/prezentaciya-dlya-pedagogiv-yaki-navichki-treba-rozvivati-u-ditey-soft-skills-147842.html</a:t>
            </a:r>
            <a:endParaRPr lang="ru-RU" u="sng" dirty="0">
              <a:solidFill>
                <a:srgbClr val="3333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3017" y="613953"/>
            <a:ext cx="6348549" cy="992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Укладач: Ольга </a:t>
            </a:r>
            <a:r>
              <a:rPr lang="uk-UA" sz="2400" b="1" dirty="0" err="1" smtClean="0">
                <a:solidFill>
                  <a:schemeClr val="tx1"/>
                </a:solidFill>
              </a:rPr>
              <a:t>Долганова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Вихователь-методист </a:t>
            </a:r>
            <a:r>
              <a:rPr lang="uk-UA" sz="2000" b="1" dirty="0" err="1" smtClean="0">
                <a:solidFill>
                  <a:schemeClr val="tx1"/>
                </a:solidFill>
              </a:rPr>
              <a:t>КЗ</a:t>
            </a:r>
            <a:r>
              <a:rPr lang="uk-UA" sz="2000" b="1" dirty="0" smtClean="0">
                <a:solidFill>
                  <a:schemeClr val="tx1"/>
                </a:solidFill>
              </a:rPr>
              <a:t> “ДНЗ №38 ВМР”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1497" y="1894114"/>
            <a:ext cx="8033657" cy="679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ПЕРЕЛІК ВИКОРИСТАНИХ ДЖЕРЕЛ: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86447" y="3105835"/>
            <a:ext cx="769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dirty="0" err="1" smtClean="0"/>
              <a:t>Савінова</a:t>
            </a:r>
            <a:r>
              <a:rPr lang="ru-RU" dirty="0" smtClean="0"/>
              <a:t> Н. </a:t>
            </a:r>
            <a:r>
              <a:rPr lang="ru-RU" dirty="0" err="1" smtClean="0"/>
              <a:t>Виховуємо</a:t>
            </a:r>
            <a:r>
              <a:rPr lang="ru-RU" dirty="0" smtClean="0"/>
              <a:t> </a:t>
            </a:r>
            <a:r>
              <a:rPr lang="ru-RU" dirty="0" err="1" smtClean="0"/>
              <a:t>приязні</a:t>
            </a:r>
            <a:r>
              <a:rPr lang="ru-RU" dirty="0" smtClean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 в </a:t>
            </a:r>
            <a:r>
              <a:rPr lang="ru-RU" dirty="0" err="1" smtClean="0"/>
              <a:t>дитячому</a:t>
            </a:r>
            <a:r>
              <a:rPr lang="ru-RU" dirty="0" smtClean="0"/>
              <a:t> </a:t>
            </a:r>
            <a:r>
              <a:rPr lang="ru-RU" dirty="0" err="1" smtClean="0"/>
              <a:t>колективі</a:t>
            </a:r>
            <a:r>
              <a:rPr lang="ru-RU" dirty="0" smtClean="0"/>
              <a:t>: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дієвих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uk-UA" dirty="0" smtClean="0"/>
              <a:t>/ Наталія </a:t>
            </a:r>
            <a:r>
              <a:rPr lang="uk-UA" dirty="0" err="1" smtClean="0"/>
              <a:t>Савінова</a:t>
            </a:r>
            <a:r>
              <a:rPr lang="uk-UA" dirty="0" smtClean="0"/>
              <a:t>// Вихователь-методист дошкільного закладу. – 2021. - №4.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8648" y="2745617"/>
            <a:ext cx="9601196" cy="1303867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ня\Desktop\ФЕВРАЛЬ\SOFT SKILLS\titu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5" t="4827" r="1" b="-638"/>
          <a:stretch/>
        </p:blipFill>
        <p:spPr bwMode="auto">
          <a:xfrm>
            <a:off x="440872" y="400386"/>
            <a:ext cx="11267048" cy="6057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3843" y="482366"/>
            <a:ext cx="7302357" cy="178727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навички</a:t>
            </a:r>
            <a:r>
              <a:rPr lang="ru-RU" b="1" dirty="0" smtClean="0">
                <a:solidFill>
                  <a:srgbClr val="002060"/>
                </a:solidFill>
              </a:rPr>
              <a:t> треба </a:t>
            </a:r>
            <a:r>
              <a:rPr lang="ru-RU" b="1" dirty="0" err="1" smtClean="0">
                <a:solidFill>
                  <a:srgbClr val="002060"/>
                </a:solidFill>
              </a:rPr>
              <a:t>розвивати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дітей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6879" y="2700535"/>
            <a:ext cx="16962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SOFT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2513" y="2499954"/>
            <a:ext cx="208422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SKILLS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SOFT SKILL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001" y="1092200"/>
            <a:ext cx="610870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SOFT SKILLS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особливі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М'які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Гнучкі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комунікативні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ведення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переговорів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самопрезентації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володіння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мовою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39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2841"/>
            <a:ext cx="9153728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Навички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513" y="2997934"/>
            <a:ext cx="268860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ТВЕРДІ</a:t>
            </a:r>
          </a:p>
          <a:p>
            <a:pPr algn="ctr"/>
            <a:r>
              <a:rPr lang="ru-RU" sz="1600" b="1" dirty="0" smtClean="0"/>
              <a:t>(</a:t>
            </a:r>
            <a:r>
              <a:rPr lang="en-US" sz="2400" b="1" dirty="0">
                <a:solidFill>
                  <a:srgbClr val="C00000"/>
                </a:solidFill>
              </a:rPr>
              <a:t>hard skills</a:t>
            </a:r>
            <a:r>
              <a:rPr lang="ru-RU" sz="1600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6529" y="2997933"/>
            <a:ext cx="268860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М'ЯКІ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soft </a:t>
            </a:r>
            <a:r>
              <a:rPr lang="en-US" sz="2400" b="1" dirty="0">
                <a:solidFill>
                  <a:srgbClr val="C00000"/>
                </a:solidFill>
              </a:rPr>
              <a:t>skills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 rot="16200000">
            <a:off x="5786225" y="2943175"/>
            <a:ext cx="600501" cy="968991"/>
          </a:xfrm>
          <a:prstGeom prst="up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 descr="C:\Users\Таня\Desktop\ФЕВРАЛЬ\SOFT SKILLS\248515-P41KU1-11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70"/>
          <a:stretch/>
        </p:blipFill>
        <p:spPr bwMode="auto">
          <a:xfrm>
            <a:off x="7276528" y="4246730"/>
            <a:ext cx="2687307" cy="1856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ня\Desktop\ФЕВРАЛЬ\SOFT SKILLS\11729 [Converted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77" y="4172442"/>
            <a:ext cx="2112818" cy="2005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787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64963"/>
            <a:ext cx="10029217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err="1" smtClean="0">
                <a:solidFill>
                  <a:srgbClr val="002060"/>
                </a:solidFill>
              </a:rPr>
              <a:t>Тверді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HARD </a:t>
            </a:r>
            <a:r>
              <a:rPr lang="en-US" sz="2800" b="1" dirty="0">
                <a:solidFill>
                  <a:srgbClr val="C00000"/>
                </a:solidFill>
              </a:rPr>
              <a:t>SKILLS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100" y="2161486"/>
            <a:ext cx="10058400" cy="156966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легко </a:t>
            </a:r>
            <a:r>
              <a:rPr lang="ru-RU" sz="2400" b="1" dirty="0" err="1" smtClean="0"/>
              <a:t>спостерігати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 легко </a:t>
            </a:r>
            <a:r>
              <a:rPr lang="ru-RU" sz="2400" b="1" dirty="0" err="1" smtClean="0"/>
              <a:t>виміряти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 легко </a:t>
            </a:r>
            <a:r>
              <a:rPr lang="ru-RU" sz="2400" b="1" dirty="0" err="1" smtClean="0"/>
              <a:t>продемонструвати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необхідні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ефективно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займатися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певним</a:t>
            </a:r>
            <a:r>
              <a:rPr lang="ru-RU" sz="2400" b="1" dirty="0" smtClean="0"/>
              <a:t> видом </a:t>
            </a:r>
            <a:r>
              <a:rPr lang="ru-RU" sz="2400" b="1" dirty="0" err="1" smtClean="0"/>
              <a:t>діяльності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835400"/>
            <a:ext cx="7226300" cy="1938992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Приклади</a:t>
            </a:r>
            <a:r>
              <a:rPr lang="ru-RU" sz="2400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математичні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читати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володіння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іноземною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їздити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велосипеді</a:t>
            </a:r>
            <a:endParaRPr lang="ru-RU" sz="2400" dirty="0"/>
          </a:p>
        </p:txBody>
      </p:sp>
      <p:pic>
        <p:nvPicPr>
          <p:cNvPr id="4100" name="Picture 4" descr="Flat background with smiley woman and bi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57"/>
          <a:stretch/>
        </p:blipFill>
        <p:spPr bwMode="auto">
          <a:xfrm>
            <a:off x="7961929" y="3993412"/>
            <a:ext cx="1194384" cy="111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ople speaking different languages with flat desig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9253664" y="4693595"/>
            <a:ext cx="1494381" cy="136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ducational background with students read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23" t="31562" r="11083" b="18780"/>
          <a:stretch/>
        </p:blipFill>
        <p:spPr bwMode="auto">
          <a:xfrm>
            <a:off x="6098803" y="4988720"/>
            <a:ext cx="1979167" cy="126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495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64963"/>
            <a:ext cx="9980579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err="1" smtClean="0">
                <a:solidFill>
                  <a:srgbClr val="002060"/>
                </a:solidFill>
              </a:rPr>
              <a:t>М'які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SOFT </a:t>
            </a:r>
            <a:r>
              <a:rPr lang="en-US" sz="2800" b="1" dirty="0">
                <a:solidFill>
                  <a:srgbClr val="C00000"/>
                </a:solidFill>
              </a:rPr>
              <a:t>SKILLS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500" y="2090692"/>
            <a:ext cx="10160000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/>
              <a:t>соціальні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навички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/>
              <a:t>необхідні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будь-якому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543611"/>
            <a:ext cx="9829800" cy="267765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Приклади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спілкуватися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працювати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команді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переконувати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вирішувати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проблеми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приймати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рішення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управляти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часом,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мотивувати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себе та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 descr="Group of children talk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03" y="3886511"/>
            <a:ext cx="1899434" cy="1899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ges of business development and grow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89" y="4026625"/>
            <a:ext cx="1713801" cy="1713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718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8101" y="1483340"/>
            <a:ext cx="683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Гарвардського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Стенфордського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дослідницького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інституту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Внесок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навичок</a:t>
            </a:r>
            <a:r>
              <a:rPr lang="ru-RU" sz="2800" b="1" dirty="0" smtClean="0">
                <a:solidFill>
                  <a:srgbClr val="3333FF"/>
                </a:solidFill>
              </a:rPr>
              <a:t> в </a:t>
            </a:r>
            <a:r>
              <a:rPr lang="ru-RU" sz="2800" b="1" dirty="0" err="1" smtClean="0">
                <a:solidFill>
                  <a:srgbClr val="3333FF"/>
                </a:solidFill>
              </a:rPr>
              <a:t>професійну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успішність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співробітника</a:t>
            </a:r>
            <a:r>
              <a:rPr lang="ru-RU" sz="2800" b="1" dirty="0" smtClean="0">
                <a:solidFill>
                  <a:srgbClr val="3333FF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  </a:t>
            </a:r>
            <a:r>
              <a:rPr lang="en-US" sz="2800" b="1" dirty="0" smtClean="0">
                <a:solidFill>
                  <a:srgbClr val="3333FF"/>
                </a:solidFill>
              </a:rPr>
              <a:t>soft skills - 85%</a:t>
            </a:r>
          </a:p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  hard skills -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15%</a:t>
            </a:r>
            <a:endParaRPr lang="ru-RU" sz="2800" dirty="0">
              <a:solidFill>
                <a:srgbClr val="3333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031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1415522"/>
            <a:ext cx="6845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проведеного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Американською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Національною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Асоціація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коледжів</a:t>
            </a:r>
            <a:r>
              <a:rPr lang="ru-RU" sz="2100" b="1" dirty="0" smtClean="0">
                <a:solidFill>
                  <a:srgbClr val="002060"/>
                </a:solidFill>
              </a:rPr>
              <a:t> та </a:t>
            </a:r>
            <a:r>
              <a:rPr lang="ru-RU" sz="2100" b="1" dirty="0" err="1" smtClean="0">
                <a:solidFill>
                  <a:srgbClr val="002060"/>
                </a:solidFill>
              </a:rPr>
              <a:t>роботодавців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Soft skills,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які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вважаються</a:t>
            </a:r>
            <a:r>
              <a:rPr lang="ru-RU" sz="2100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2100" b="1" u="sng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100" b="1" u="sng" dirty="0" smtClean="0">
                <a:solidFill>
                  <a:srgbClr val="002060"/>
                </a:solidFill>
              </a:rPr>
              <a:t> </a:t>
            </a:r>
            <a:r>
              <a:rPr lang="ru-RU" sz="2100" b="1" u="sng" dirty="0" err="1" smtClean="0">
                <a:solidFill>
                  <a:srgbClr val="002060"/>
                </a:solidFill>
              </a:rPr>
              <a:t>цінними</a:t>
            </a:r>
            <a:r>
              <a:rPr lang="ru-RU" sz="2100" b="1" u="sng" dirty="0" smtClean="0">
                <a:solidFill>
                  <a:srgbClr val="002060"/>
                </a:solidFill>
              </a:rPr>
              <a:t> в </a:t>
            </a:r>
            <a:r>
              <a:rPr lang="ru-RU" sz="2100" b="1" u="sng" dirty="0" err="1" smtClean="0">
                <a:solidFill>
                  <a:srgbClr val="002060"/>
                </a:solidFill>
              </a:rPr>
              <a:t>співробітниках</a:t>
            </a:r>
            <a:r>
              <a:rPr lang="ru-RU" sz="2100" b="1" u="sng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1)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працювати</a:t>
            </a:r>
            <a:r>
              <a:rPr lang="ru-RU" sz="2100" b="1" dirty="0" smtClean="0">
                <a:solidFill>
                  <a:srgbClr val="002060"/>
                </a:solidFill>
              </a:rPr>
              <a:t> в </a:t>
            </a:r>
            <a:r>
              <a:rPr lang="ru-RU" sz="2100" b="1" dirty="0" err="1" smtClean="0">
                <a:solidFill>
                  <a:srgbClr val="002060"/>
                </a:solidFill>
              </a:rPr>
              <a:t>команді</a:t>
            </a:r>
            <a:r>
              <a:rPr lang="ru-RU" sz="21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2)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приймати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рішення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вирішувати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sz="21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3)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спілкуватися</a:t>
            </a:r>
            <a:r>
              <a:rPr lang="ru-RU" sz="2100" b="1" dirty="0" smtClean="0">
                <a:solidFill>
                  <a:srgbClr val="002060"/>
                </a:solidFill>
              </a:rPr>
              <a:t> з людьми в </a:t>
            </a:r>
            <a:r>
              <a:rPr lang="ru-RU" sz="2100" b="1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поза нею;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4)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планувати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організовувати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виділяти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пріоритети</a:t>
            </a:r>
            <a:r>
              <a:rPr lang="ru-RU" sz="21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 5)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шукати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обробляти</a:t>
            </a:r>
            <a:r>
              <a:rPr lang="ru-RU" sz="2100" b="1" dirty="0" smtClean="0">
                <a:solidFill>
                  <a:srgbClr val="002060"/>
                </a:solidFill>
              </a:rPr>
              <a:t>  </a:t>
            </a:r>
            <a:r>
              <a:rPr lang="ru-RU" sz="2100" b="1" dirty="0" err="1" smtClean="0">
                <a:solidFill>
                  <a:srgbClr val="002060"/>
                </a:solidFill>
              </a:rPr>
              <a:t>інформацію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868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37442</TotalTime>
  <Words>604</Words>
  <Application>Microsoft Office PowerPoint</Application>
  <PresentationFormat>Произвольный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“Soft skills: виховуємо приязні взаємини в дитячому колективі” </vt:lpstr>
      <vt:lpstr>Слайд 2</vt:lpstr>
      <vt:lpstr>Які навички треба розвивати у дітей?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2398</cp:revision>
  <dcterms:created xsi:type="dcterms:W3CDTF">2017-01-09T10:38:11Z</dcterms:created>
  <dcterms:modified xsi:type="dcterms:W3CDTF">2022-02-08T15:02:07Z</dcterms:modified>
</cp:coreProperties>
</file>